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95" r:id="rId3"/>
    <p:sldId id="289" r:id="rId4"/>
    <p:sldId id="290" r:id="rId5"/>
    <p:sldId id="291" r:id="rId6"/>
    <p:sldId id="281" r:id="rId7"/>
    <p:sldId id="292" r:id="rId8"/>
    <p:sldId id="293" r:id="rId9"/>
    <p:sldId id="294" r:id="rId10"/>
    <p:sldId id="283" r:id="rId11"/>
    <p:sldId id="284" r:id="rId12"/>
    <p:sldId id="285" r:id="rId13"/>
    <p:sldId id="286" r:id="rId1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39" d="100"/>
          <a:sy n="39" d="100"/>
        </p:scale>
        <p:origin x="-9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A6AE8B-C908-4028-91F0-07E019F4D9F4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E251B2-F756-474D-A1E3-00A27C25B6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98386"/>
            <a:ext cx="88392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tabLst>
                <a:tab pos="173038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kumimoji="0" lang="id-ID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STANDAR UKURAN KOLAM IKAN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 4 M</a:t>
            </a: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DENGAN KEDALAMAN AIR 75-120 CM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KEPADATAN TEBAR IKAN :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*  PATIN 25 -30 EKOR/ METER PERSEGI</a:t>
            </a:r>
            <a:b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*  NILA 30 – 35 EKOR / METER PERSEGI</a:t>
            </a:r>
            <a:b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*  GURAMI 25 – 30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EKOR / METER PERSEGI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*  LELE  100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150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EKOR / METER PERSEGI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*  MAS 20 </a:t>
            </a:r>
            <a:r>
              <a:rPr lang="id-ID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EKOR / METER </a:t>
            </a:r>
            <a:r>
              <a:rPr lang="id-ID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PERSEGI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	KOLAM IKAN YANG BAIK HARUS MEMILIKI SALURAN PEMASUKAN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 	PENGELUARAN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 MENGATUR KETINGGIAN AIR KOLAM, DAN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SIKLUS 	PERGANTIAN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AIR KOLAM</a:t>
            </a:r>
            <a:b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	UPAYAKAN SUMBER AIR KKOLAM ADALAH AIR BERSIH DAN MENGALIR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 	TERUS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MENERUS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383269"/>
            <a:ext cx="88392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45085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4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Analisa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Usaha </a:t>
            </a:r>
            <a:r>
              <a:rPr kumimoji="0" lang="en-US" sz="4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Budidaya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b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</a:br>
            <a:r>
              <a:rPr kumimoji="0" lang="en-US" sz="4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Ikan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Patin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74361"/>
              </p:ext>
            </p:extLst>
          </p:nvPr>
        </p:nvGraphicFramePr>
        <p:xfrm>
          <a:off x="685800" y="2514599"/>
          <a:ext cx="8001000" cy="42510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00114"/>
                <a:gridCol w="4078286"/>
                <a:gridCol w="3022600"/>
              </a:tblGrid>
              <a:tr h="793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9521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Biaya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Investasi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Pembuatan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Kolam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2.000.000,-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2.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Ember,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baskom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slang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100.000,-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Serok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30.000,-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4.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aerator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65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Bahnschrift" pitchFamily="34" charset="0"/>
                        </a:rPr>
                        <a:t>Total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b="1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2000" b="1" baseline="0" dirty="0" smtClean="0">
                          <a:latin typeface="Bahnschrift" pitchFamily="34" charset="0"/>
                        </a:rPr>
                        <a:t>                 2.195.000,-</a:t>
                      </a:r>
                      <a:endParaRPr lang="en-US" sz="2000" b="1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tabLst>
                <a:tab pos="342900" algn="l"/>
                <a:tab pos="45085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Analisa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Usaha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Ikan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Patin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Persiapan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modal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awal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(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Investasi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)   </a:t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800" b="1" dirty="0">
                <a:solidFill>
                  <a:srgbClr val="FFFFFF"/>
                </a:solidFill>
                <a:latin typeface="Constantia"/>
              </a:rPr>
              <a:t>1 set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285613"/>
              </p:ext>
            </p:extLst>
          </p:nvPr>
        </p:nvGraphicFramePr>
        <p:xfrm>
          <a:off x="228600" y="1143000"/>
          <a:ext cx="8534400" cy="3628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/>
                <a:gridCol w="4624494"/>
                <a:gridCol w="3224106"/>
              </a:tblGrid>
              <a:tr h="774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51129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Benih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Patin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1000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(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1.000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)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1.000.000,-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2.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Pakan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(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konversi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1,3 ) = 44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sak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,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harga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360.000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sak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15.840.000,-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9127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Obat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–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obatan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   100.000,-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4.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Air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Listrik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500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53833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Total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                    17.440.000,-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450850" algn="l"/>
              </a:tabLst>
            </a:pP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Biaya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Produksi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4341912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 smtClean="0"/>
          </a:p>
          <a:p>
            <a:r>
              <a:rPr lang="id-ID" sz="2800" dirty="0" smtClean="0">
                <a:latin typeface="Bahnschrift" pitchFamily="34" charset="0"/>
              </a:rPr>
              <a:t>Total biaya </a:t>
            </a:r>
            <a:r>
              <a:rPr lang="en-US" sz="2800" dirty="0" smtClean="0">
                <a:latin typeface="Bahnschrift" pitchFamily="34" charset="0"/>
              </a:rPr>
              <a:t>: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Investasi</a:t>
            </a:r>
            <a:r>
              <a:rPr lang="en-US" sz="2800" dirty="0" smtClean="0">
                <a:latin typeface="Bahnschrift" pitchFamily="34" charset="0"/>
              </a:rPr>
              <a:t> +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Produksi</a:t>
            </a:r>
            <a:endParaRPr lang="en-US" sz="2800" dirty="0" smtClean="0">
              <a:latin typeface="Bahnschrift" pitchFamily="34" charset="0"/>
            </a:endParaRPr>
          </a:p>
          <a:p>
            <a:r>
              <a:rPr lang="en-US" sz="2800" dirty="0" smtClean="0">
                <a:latin typeface="Bahnschrift" pitchFamily="34" charset="0"/>
              </a:rPr>
              <a:t>= Rp.2.195.000,- + Rp.17.440.000,-</a:t>
            </a:r>
          </a:p>
          <a:p>
            <a:r>
              <a:rPr lang="en-US" sz="2800" dirty="0" smtClean="0">
                <a:latin typeface="Bahnschrift" pitchFamily="34" charset="0"/>
              </a:rPr>
              <a:t>= Rp.19.635.000,-</a:t>
            </a:r>
            <a:endParaRPr lang="en-US" sz="2800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6400800"/>
          </a:xfrm>
        </p:spPr>
        <p:txBody>
          <a:bodyPr anchor="t">
            <a:normAutofit fontScale="90000"/>
          </a:bodyPr>
          <a:lstStyle/>
          <a:p>
            <a:pPr marL="347663" indent="-347663">
              <a:tabLst>
                <a:tab pos="115888" algn="l"/>
              </a:tabLst>
            </a:pP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2.  </a:t>
            </a:r>
            <a:r>
              <a:rPr lang="id-ID" sz="2800" dirty="0" smtClean="0">
                <a:solidFill>
                  <a:schemeClr val="tx1"/>
                </a:solidFill>
                <a:latin typeface="Arial Black" pitchFamily="34" charset="0"/>
              </a:rPr>
              <a:t>Keuntungan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Harga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Jual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 ikan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Patin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 Rp.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0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.000/kg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Masa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pemeliharaan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selama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7-8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 bulan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panen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               </a:t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berat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per 1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ekor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berkisar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900-1000 gram</a:t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Mortalitas :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1000  </a:t>
            </a:r>
            <a:r>
              <a:rPr lang="id-ID" sz="2800" dirty="0" smtClean="0">
                <a:solidFill>
                  <a:schemeClr val="tx1"/>
                </a:solidFill>
              </a:rPr>
              <a:t>ekor x 15% = </a:t>
            </a:r>
            <a:r>
              <a:rPr lang="en-US" sz="2800" dirty="0" smtClean="0">
                <a:solidFill>
                  <a:schemeClr val="tx1"/>
                </a:solidFill>
              </a:rPr>
              <a:t>  150 </a:t>
            </a:r>
            <a:r>
              <a:rPr lang="id-ID" sz="2800" dirty="0" smtClean="0">
                <a:solidFill>
                  <a:schemeClr val="tx1"/>
                </a:solidFill>
              </a:rPr>
              <a:t>ekor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</a:t>
            </a:r>
            <a:r>
              <a:rPr lang="id-ID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smtClean="0">
                <a:solidFill>
                  <a:schemeClr val="tx1"/>
                </a:solidFill>
              </a:rPr>
              <a:t> 1000 </a:t>
            </a:r>
            <a:r>
              <a:rPr lang="id-ID" sz="2800" dirty="0" smtClean="0">
                <a:solidFill>
                  <a:schemeClr val="tx1"/>
                </a:solidFill>
              </a:rPr>
              <a:t>ekor –</a:t>
            </a:r>
            <a:r>
              <a:rPr lang="en-US" sz="2800" dirty="0" smtClean="0">
                <a:solidFill>
                  <a:schemeClr val="tx1"/>
                </a:solidFill>
              </a:rPr>
              <a:t>   150 </a:t>
            </a:r>
            <a:r>
              <a:rPr lang="id-ID" sz="2800" dirty="0" smtClean="0">
                <a:solidFill>
                  <a:schemeClr val="tx1"/>
                </a:solidFill>
              </a:rPr>
              <a:t>ekor = </a:t>
            </a:r>
            <a:r>
              <a:rPr lang="en-US" sz="2800" dirty="0" smtClean="0">
                <a:solidFill>
                  <a:schemeClr val="tx1"/>
                </a:solidFill>
              </a:rPr>
              <a:t>850 </a:t>
            </a:r>
            <a:r>
              <a:rPr lang="id-ID" sz="2800" dirty="0" smtClean="0">
                <a:solidFill>
                  <a:schemeClr val="tx1"/>
                </a:solidFill>
              </a:rPr>
              <a:t>ekor</a:t>
            </a:r>
            <a:r>
              <a:rPr lang="en-US" sz="2800" dirty="0" smtClean="0">
                <a:solidFill>
                  <a:schemeClr val="tx1"/>
                </a:solidFill>
              </a:rPr>
              <a:t> )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-  850</a:t>
            </a:r>
            <a:r>
              <a:rPr lang="id-ID" sz="2800" dirty="0" smtClean="0">
                <a:solidFill>
                  <a:schemeClr val="tx1"/>
                </a:solidFill>
              </a:rPr>
              <a:t> ekor </a:t>
            </a:r>
            <a:r>
              <a:rPr lang="en-US" sz="2800" dirty="0" smtClean="0">
                <a:solidFill>
                  <a:schemeClr val="tx1"/>
                </a:solidFill>
              </a:rPr>
              <a:t>x 1000 </a:t>
            </a:r>
            <a:r>
              <a:rPr lang="id-ID" sz="2800" dirty="0" smtClean="0">
                <a:solidFill>
                  <a:schemeClr val="tx1"/>
                </a:solidFill>
              </a:rPr>
              <a:t>g</a:t>
            </a:r>
            <a:r>
              <a:rPr lang="en-US" sz="2800" dirty="0" smtClean="0">
                <a:solidFill>
                  <a:schemeClr val="tx1"/>
                </a:solidFill>
              </a:rPr>
              <a:t>ram = 850.000 gram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850 Kg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-  850</a:t>
            </a:r>
            <a:r>
              <a:rPr lang="id-ID" sz="2800" dirty="0" smtClean="0">
                <a:solidFill>
                  <a:schemeClr val="tx1"/>
                </a:solidFill>
              </a:rPr>
              <a:t>kg x Rp. </a:t>
            </a:r>
            <a:r>
              <a:rPr lang="en-US" sz="2800" dirty="0">
                <a:solidFill>
                  <a:schemeClr val="tx1"/>
                </a:solidFill>
              </a:rPr>
              <a:t>3</a:t>
            </a:r>
            <a:r>
              <a:rPr lang="en-US" sz="2800" dirty="0" smtClean="0">
                <a:solidFill>
                  <a:schemeClr val="tx1"/>
                </a:solidFill>
              </a:rPr>
              <a:t>0</a:t>
            </a:r>
            <a:r>
              <a:rPr lang="id-ID" sz="2800" dirty="0" smtClean="0">
                <a:solidFill>
                  <a:schemeClr val="tx1"/>
                </a:solidFill>
              </a:rPr>
              <a:t>.000,- = Rp</a:t>
            </a:r>
            <a:r>
              <a:rPr lang="en-US" sz="2800" dirty="0" smtClean="0">
                <a:solidFill>
                  <a:schemeClr val="tx1"/>
                </a:solidFill>
              </a:rPr>
              <a:t>. 25.500.000,-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</a:t>
            </a:r>
            <a:r>
              <a:rPr lang="id-ID" sz="2800" dirty="0" smtClean="0">
                <a:solidFill>
                  <a:schemeClr val="tx1"/>
                </a:solidFill>
              </a:rPr>
              <a:t>= pendapatan - biaya produksi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   </a:t>
            </a:r>
            <a:r>
              <a:rPr lang="id-ID" sz="2800" dirty="0" smtClean="0">
                <a:solidFill>
                  <a:schemeClr val="tx1"/>
                </a:solidFill>
              </a:rPr>
              <a:t>Rp</a:t>
            </a:r>
            <a:r>
              <a:rPr lang="en-US" sz="2800" dirty="0" smtClean="0">
                <a:solidFill>
                  <a:schemeClr val="tx1"/>
                </a:solidFill>
              </a:rPr>
              <a:t>. 25.500.000,- - Rp.19.635.000,-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= </a:t>
            </a:r>
            <a:r>
              <a:rPr lang="en-US" sz="2800" b="1" dirty="0" err="1" smtClean="0">
                <a:solidFill>
                  <a:schemeClr val="tx1"/>
                </a:solidFill>
              </a:rPr>
              <a:t>Rp</a:t>
            </a:r>
            <a:r>
              <a:rPr lang="en-US" sz="2800" b="1" dirty="0" smtClean="0">
                <a:solidFill>
                  <a:schemeClr val="tx1"/>
                </a:solidFill>
              </a:rPr>
              <a:t>. 5.865.000,- ( </a:t>
            </a:r>
            <a:r>
              <a:rPr lang="en-US" sz="2800" b="1" dirty="0" err="1" smtClean="0">
                <a:solidFill>
                  <a:schemeClr val="tx1"/>
                </a:solidFill>
              </a:rPr>
              <a:t>Keuntungan</a:t>
            </a:r>
            <a:r>
              <a:rPr lang="en-US" sz="2800" b="1" dirty="0" smtClean="0">
                <a:solidFill>
                  <a:schemeClr val="tx1"/>
                </a:solidFill>
              </a:rPr>
              <a:t> ) per 8 </a:t>
            </a:r>
            <a:r>
              <a:rPr lang="en-US" sz="2800" b="1" dirty="0" err="1" smtClean="0">
                <a:solidFill>
                  <a:schemeClr val="tx1"/>
                </a:solidFill>
              </a:rPr>
              <a:t>bulan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pemeliharaan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  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   per </a:t>
            </a:r>
            <a:r>
              <a:rPr lang="en-US" sz="2800" b="1" dirty="0" err="1" smtClean="0">
                <a:solidFill>
                  <a:schemeClr val="tx1"/>
                </a:solidFill>
              </a:rPr>
              <a:t>bulan</a:t>
            </a:r>
            <a:r>
              <a:rPr lang="en-US" sz="2800" b="1" dirty="0" smtClean="0">
                <a:solidFill>
                  <a:schemeClr val="tx1"/>
                </a:solidFill>
              </a:rPr>
              <a:t> = </a:t>
            </a:r>
            <a:r>
              <a:rPr lang="en-US" sz="2800" b="1" dirty="0" err="1" smtClean="0">
                <a:solidFill>
                  <a:schemeClr val="tx1"/>
                </a:solidFill>
              </a:rPr>
              <a:t>Rp</a:t>
            </a:r>
            <a:r>
              <a:rPr lang="en-US" sz="2800" b="1" dirty="0" smtClean="0">
                <a:solidFill>
                  <a:schemeClr val="tx1"/>
                </a:solidFill>
              </a:rPr>
              <a:t>. 733.125,-</a:t>
            </a:r>
            <a:endParaRPr lang="en-US" sz="2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1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77312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chemeClr val="tx1"/>
                </a:solidFill>
                <a:cs typeface="Arial" pitchFamily="34" charset="0"/>
              </a:rPr>
              <a:t>Analisa</a:t>
            </a:r>
            <a:r>
              <a:rPr lang="en-US" sz="5400" dirty="0">
                <a:solidFill>
                  <a:schemeClr val="tx1"/>
                </a:solidFill>
                <a:cs typeface="Arial" pitchFamily="34" charset="0"/>
              </a:rPr>
              <a:t> Usaha </a:t>
            </a:r>
            <a:r>
              <a:rPr lang="en-US" sz="5400" dirty="0" err="1">
                <a:solidFill>
                  <a:schemeClr val="tx1"/>
                </a:solidFill>
                <a:cs typeface="Arial" pitchFamily="34" charset="0"/>
              </a:rPr>
              <a:t>Budidaya</a:t>
            </a:r>
            <a:r>
              <a:rPr lang="en-US" sz="5400" dirty="0">
                <a:solidFill>
                  <a:schemeClr val="tx1"/>
                </a:solidFill>
                <a:cs typeface="Arial" pitchFamily="34" charset="0"/>
              </a:rPr>
              <a:t> </a:t>
            </a:r>
            <a:br>
              <a:rPr lang="en-US" sz="5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5400" dirty="0" err="1">
                <a:solidFill>
                  <a:schemeClr val="tx1"/>
                </a:solidFill>
                <a:cs typeface="Arial" pitchFamily="34" charset="0"/>
              </a:rPr>
              <a:t>Ikan</a:t>
            </a:r>
            <a:r>
              <a:rPr lang="en-US" sz="54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cs typeface="Arial" pitchFamily="34" charset="0"/>
              </a:rPr>
              <a:t>Gurami</a:t>
            </a:r>
            <a:r>
              <a:rPr lang="en-US" sz="4400" dirty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4400" dirty="0">
                <a:solidFill>
                  <a:schemeClr val="tx1"/>
                </a:solidFill>
                <a:cs typeface="Arial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5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2495"/>
              </p:ext>
            </p:extLst>
          </p:nvPr>
        </p:nvGraphicFramePr>
        <p:xfrm>
          <a:off x="685800" y="2514599"/>
          <a:ext cx="8001000" cy="42510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00114"/>
                <a:gridCol w="4078286"/>
                <a:gridCol w="3022600"/>
              </a:tblGrid>
              <a:tr h="793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9521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Biaya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Investasi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Pembuatan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Kolam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2.000.000,-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2.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Ember,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baskom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slang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100.000,-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Serok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30.000,-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4.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aerator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65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Bahnschrift" pitchFamily="34" charset="0"/>
                        </a:rPr>
                        <a:t>Total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b="1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2000" b="1" baseline="0" dirty="0" smtClean="0">
                          <a:latin typeface="Bahnschrift" pitchFamily="34" charset="0"/>
                        </a:rPr>
                        <a:t>                 2.195.000,-</a:t>
                      </a:r>
                      <a:endParaRPr lang="en-US" sz="2000" b="1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tabLst>
                <a:tab pos="342900" algn="l"/>
                <a:tab pos="45085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Analisa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Usaha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Ikan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Gurami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Persiapan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modal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awal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(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Investasi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)   </a:t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800" b="1" dirty="0">
                <a:solidFill>
                  <a:srgbClr val="FFFFFF"/>
                </a:solidFill>
                <a:latin typeface="Constantia"/>
              </a:rPr>
              <a:t>1 set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0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415853"/>
              </p:ext>
            </p:extLst>
          </p:nvPr>
        </p:nvGraphicFramePr>
        <p:xfrm>
          <a:off x="228600" y="1143000"/>
          <a:ext cx="8534400" cy="35266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/>
                <a:gridCol w="4624494"/>
                <a:gridCol w="3224106"/>
              </a:tblGrid>
              <a:tr h="774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51129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Benih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Gurami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1000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(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1.500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)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1.500.000,-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2.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Pakan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(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konversi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1,3 ) = 17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sak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,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harga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360.000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sak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6.120.000,-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9127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Obat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–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obatan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   100.000,-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4.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Air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Listrik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500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53833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Total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                    8.220.000,-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450850" algn="l"/>
              </a:tabLst>
            </a:pP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Biaya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Produksi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4341912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 smtClean="0"/>
          </a:p>
          <a:p>
            <a:r>
              <a:rPr lang="id-ID" sz="2800" dirty="0" smtClean="0">
                <a:latin typeface="Bahnschrift" pitchFamily="34" charset="0"/>
              </a:rPr>
              <a:t>Total biaya </a:t>
            </a:r>
            <a:r>
              <a:rPr lang="en-US" sz="2800" dirty="0" smtClean="0">
                <a:latin typeface="Bahnschrift" pitchFamily="34" charset="0"/>
              </a:rPr>
              <a:t>: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Investasi</a:t>
            </a:r>
            <a:r>
              <a:rPr lang="en-US" sz="2800" dirty="0" smtClean="0">
                <a:latin typeface="Bahnschrift" pitchFamily="34" charset="0"/>
              </a:rPr>
              <a:t> +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Produksi</a:t>
            </a:r>
            <a:endParaRPr lang="en-US" sz="2800" dirty="0" smtClean="0">
              <a:latin typeface="Bahnschrift" pitchFamily="34" charset="0"/>
            </a:endParaRPr>
          </a:p>
          <a:p>
            <a:r>
              <a:rPr lang="en-US" sz="2800" dirty="0" smtClean="0">
                <a:latin typeface="Bahnschrift" pitchFamily="34" charset="0"/>
              </a:rPr>
              <a:t>= Rp.2.195.000,- + Rp.8.220.000,-</a:t>
            </a:r>
          </a:p>
          <a:p>
            <a:r>
              <a:rPr lang="en-US" sz="2800" dirty="0" smtClean="0">
                <a:latin typeface="Bahnschrift" pitchFamily="34" charset="0"/>
              </a:rPr>
              <a:t>= Rp.10.415.000,-</a:t>
            </a:r>
            <a:endParaRPr lang="en-US" sz="2800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6400800"/>
          </a:xfrm>
        </p:spPr>
        <p:txBody>
          <a:bodyPr anchor="t">
            <a:normAutofit fontScale="90000"/>
          </a:bodyPr>
          <a:lstStyle/>
          <a:p>
            <a:pPr marL="347663" indent="-347663">
              <a:tabLst>
                <a:tab pos="115888" algn="l"/>
              </a:tabLst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2.  </a:t>
            </a:r>
            <a:r>
              <a:rPr lang="id-ID" sz="2800" dirty="0" smtClean="0">
                <a:solidFill>
                  <a:schemeClr val="tx1"/>
                </a:solidFill>
                <a:latin typeface="Arial Black" pitchFamily="34" charset="0"/>
              </a:rPr>
              <a:t>Keuntungan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Harga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Jual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ikan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Gurami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Rp. </a:t>
            </a:r>
            <a:r>
              <a:rPr lang="en-US" sz="3100" dirty="0">
                <a:solidFill>
                  <a:schemeClr val="tx1"/>
                </a:solidFill>
                <a:latin typeface="Bahnschrift" pitchFamily="34" charset="0"/>
              </a:rPr>
              <a:t>5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.000/kg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Masa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pemeliharaan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selama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6-7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bulan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panen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            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dengan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berat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per 1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berkisar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400-500 gram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Mortalitas :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1000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x 15% =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150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(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1000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–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150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=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850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)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 850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ekor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x </a:t>
            </a:r>
            <a:r>
              <a:rPr lang="en-US" sz="3100" dirty="0">
                <a:solidFill>
                  <a:schemeClr val="tx1"/>
                </a:solidFill>
                <a:latin typeface="Bahnschrift" pitchFamily="34" charset="0"/>
              </a:rPr>
              <a:t>4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00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g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ram = 340.000 gram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atau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340 Kg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 340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kg x Rp. </a:t>
            </a:r>
            <a:r>
              <a:rPr lang="en-US" sz="3100" dirty="0">
                <a:solidFill>
                  <a:schemeClr val="tx1"/>
                </a:solidFill>
                <a:latin typeface="Bahnschrift" pitchFamily="34" charset="0"/>
              </a:rPr>
              <a:t>5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.000,- = Rp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. 17.000.000,-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= pendapatan - biaya produksi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. 17.000.000,- - Rp.10.415.000,-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=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. 6.585.000,- (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Keuntungan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) per 7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bulan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</a:t>
            </a:r>
            <a:b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    </a:t>
            </a:r>
            <a:b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   Per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bulan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=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. 940.000,-</a:t>
            </a:r>
            <a:endParaRPr lang="en-US" sz="3100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2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72491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ANALISIS USAHA BUDIDAYA IKAN NILA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9779"/>
              </p:ext>
            </p:extLst>
          </p:nvPr>
        </p:nvGraphicFramePr>
        <p:xfrm>
          <a:off x="685800" y="2514599"/>
          <a:ext cx="8001000" cy="42510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00114"/>
                <a:gridCol w="4078286"/>
                <a:gridCol w="3022600"/>
              </a:tblGrid>
              <a:tr h="793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95216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Biaya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Investasi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Pembuatan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Kolam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 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2.000.000,-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2.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Ember, </a:t>
                      </a:r>
                      <a:r>
                        <a:rPr lang="en-US" sz="2000" dirty="0" err="1" smtClean="0">
                          <a:latin typeface="Bahnschrift" pitchFamily="34" charset="0"/>
                        </a:rPr>
                        <a:t>baskom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 slang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100.000,-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Bahnschrift" pitchFamily="34" charset="0"/>
                        </a:rPr>
                        <a:t>Serok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30.000,-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Bahnschrift" pitchFamily="34" charset="0"/>
                        </a:rPr>
                        <a:t>4.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Bahnschrift" pitchFamily="34" charset="0"/>
                        </a:rPr>
                        <a:t>aerator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                     </a:t>
                      </a:r>
                      <a:r>
                        <a:rPr lang="en-US" sz="2000" baseline="0" dirty="0" smtClean="0">
                          <a:latin typeface="Bahnschrift" pitchFamily="34" charset="0"/>
                        </a:rPr>
                        <a:t>65</a:t>
                      </a:r>
                      <a:r>
                        <a:rPr lang="en-US" sz="2000" dirty="0" smtClean="0">
                          <a:latin typeface="Bahnschrift" pitchFamily="34" charset="0"/>
                        </a:rPr>
                        <a:t>.000,-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  <a:tr h="5516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Bahnschrift" pitchFamily="34" charset="0"/>
                        </a:rPr>
                        <a:t>Total</a:t>
                      </a:r>
                      <a:endParaRPr lang="en-US" sz="2000" dirty="0">
                        <a:latin typeface="Bahnschrif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2000" b="1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2000" b="1" baseline="0" dirty="0" smtClean="0">
                          <a:latin typeface="Bahnschrift" pitchFamily="34" charset="0"/>
                        </a:rPr>
                        <a:t>                 2.195.000,-</a:t>
                      </a:r>
                      <a:endParaRPr lang="en-US" sz="2000" b="1" dirty="0">
                        <a:latin typeface="Bahnschrif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tabLst>
                <a:tab pos="342900" algn="l"/>
                <a:tab pos="45085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Analisa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Usaha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Ikan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Nila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Persiapan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modal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awal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(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  <a:cs typeface="Arial" pitchFamily="34" charset="0"/>
              </a:rPr>
              <a:t>Investasi</a:t>
            </a:r>
            <a: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)   </a:t>
            </a:r>
            <a:br>
              <a:rPr lang="en-US" sz="32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800" b="1" dirty="0">
                <a:solidFill>
                  <a:srgbClr val="FFFFFF"/>
                </a:solidFill>
                <a:latin typeface="Constantia"/>
              </a:rPr>
              <a:t>1 set 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5630"/>
              </p:ext>
            </p:extLst>
          </p:nvPr>
        </p:nvGraphicFramePr>
        <p:xfrm>
          <a:off x="228600" y="1143000"/>
          <a:ext cx="8534400" cy="33978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/>
                <a:gridCol w="4624494"/>
                <a:gridCol w="3224106"/>
              </a:tblGrid>
              <a:tr h="7743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Uraian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Biaya</a:t>
                      </a:r>
                      <a:endParaRPr lang="en-US" dirty="0"/>
                    </a:p>
                  </a:txBody>
                  <a:tcPr anchor="ctr"/>
                </a:tc>
              </a:tr>
              <a:tr h="51129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Benih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Nila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1000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(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600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ekor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)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 600.000,-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2.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Pakan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ikan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(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konversi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 1,3 ) = 15 </a:t>
                      </a:r>
                      <a:r>
                        <a:rPr lang="en-US" sz="1800" dirty="0" err="1" smtClean="0">
                          <a:latin typeface="Bahnschrift" pitchFamily="34" charset="0"/>
                        </a:rPr>
                        <a:t>sak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,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harga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. 360.000 /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sak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5.400.000,-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9127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Obat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–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obatan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    100.000,-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4425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ahnschrift" pitchFamily="34" charset="0"/>
                        </a:rPr>
                        <a:t>4.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Air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dan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Bahnschrift" pitchFamily="34" charset="0"/>
                        </a:rPr>
                        <a:t>Listrik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                       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500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  <a:tr h="53833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Bahnschrift" pitchFamily="34" charset="0"/>
                        </a:rPr>
                        <a:t>Total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Bahnschrift" pitchFamily="34" charset="0"/>
                        </a:rPr>
                        <a:t>Rp</a:t>
                      </a:r>
                      <a:r>
                        <a:rPr lang="en-US" sz="1800" dirty="0" smtClean="0">
                          <a:latin typeface="Bahnschrift" pitchFamily="34" charset="0"/>
                        </a:rPr>
                        <a:t>.</a:t>
                      </a:r>
                      <a:r>
                        <a:rPr lang="en-US" sz="1800" baseline="0" dirty="0" smtClean="0">
                          <a:latin typeface="Bahnschrift" pitchFamily="34" charset="0"/>
                        </a:rPr>
                        <a:t>                       6.600.000,-</a:t>
                      </a:r>
                      <a:endParaRPr lang="en-US" sz="1800" dirty="0">
                        <a:latin typeface="Bahnschrift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  <a:tab pos="450850" algn="l"/>
              </a:tabLst>
            </a:pP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Biaya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Produksi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28600" y="4341912"/>
            <a:ext cx="8534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 smtClean="0"/>
          </a:p>
          <a:p>
            <a:r>
              <a:rPr lang="id-ID" sz="2800" dirty="0" smtClean="0">
                <a:latin typeface="Bahnschrift" pitchFamily="34" charset="0"/>
              </a:rPr>
              <a:t>Total biaya </a:t>
            </a:r>
            <a:r>
              <a:rPr lang="en-US" sz="2800" dirty="0" smtClean="0">
                <a:latin typeface="Bahnschrift" pitchFamily="34" charset="0"/>
              </a:rPr>
              <a:t>: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Investasi</a:t>
            </a:r>
            <a:r>
              <a:rPr lang="en-US" sz="2800" dirty="0" smtClean="0">
                <a:latin typeface="Bahnschrift" pitchFamily="34" charset="0"/>
              </a:rPr>
              <a:t> + </a:t>
            </a:r>
            <a:r>
              <a:rPr lang="en-US" sz="2800" dirty="0" err="1" smtClean="0">
                <a:latin typeface="Bahnschrift" pitchFamily="34" charset="0"/>
              </a:rPr>
              <a:t>Biaya</a:t>
            </a:r>
            <a:r>
              <a:rPr lang="en-US" sz="2800" dirty="0" smtClean="0">
                <a:latin typeface="Bahnschrift" pitchFamily="34" charset="0"/>
              </a:rPr>
              <a:t> </a:t>
            </a:r>
            <a:r>
              <a:rPr lang="en-US" sz="2800" dirty="0" err="1" smtClean="0">
                <a:latin typeface="Bahnschrift" pitchFamily="34" charset="0"/>
              </a:rPr>
              <a:t>Produksi</a:t>
            </a:r>
            <a:endParaRPr lang="en-US" sz="2800" dirty="0" smtClean="0">
              <a:latin typeface="Bahnschrift" pitchFamily="34" charset="0"/>
            </a:endParaRPr>
          </a:p>
          <a:p>
            <a:r>
              <a:rPr lang="en-US" sz="2800" dirty="0" smtClean="0">
                <a:latin typeface="Bahnschrift" pitchFamily="34" charset="0"/>
              </a:rPr>
              <a:t>= Rp.2.195.000,- + Rp.6.600.000,-</a:t>
            </a:r>
          </a:p>
          <a:p>
            <a:r>
              <a:rPr lang="en-US" sz="2800" dirty="0" smtClean="0">
                <a:latin typeface="Bahnschrift" pitchFamily="34" charset="0"/>
              </a:rPr>
              <a:t>= Rp.8.795.000,-</a:t>
            </a:r>
            <a:endParaRPr lang="en-US" sz="2800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6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6400800"/>
          </a:xfrm>
        </p:spPr>
        <p:txBody>
          <a:bodyPr anchor="t">
            <a:normAutofit fontScale="90000"/>
          </a:bodyPr>
          <a:lstStyle/>
          <a:p>
            <a:pPr marL="347663" indent="-347663">
              <a:tabLst>
                <a:tab pos="115888" algn="l"/>
              </a:tabLst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2.  </a:t>
            </a:r>
            <a:r>
              <a:rPr lang="id-ID" sz="2800" dirty="0" smtClean="0">
                <a:solidFill>
                  <a:schemeClr val="tx1"/>
                </a:solidFill>
                <a:latin typeface="Arial Black" pitchFamily="34" charset="0"/>
              </a:rPr>
              <a:t>Keuntungan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n-lt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Harga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Jual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ikan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Nila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Rp.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35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.000/kg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Masa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pemeliharaan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selama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4-5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bulan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panen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            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dengan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berat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per 1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berkisar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350-400 gram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Mortalitas :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1000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x 15% =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150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(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1000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–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150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 =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850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ekor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)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 850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ekor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x 400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g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ram = 340.000 gram </a:t>
            </a:r>
            <a:r>
              <a:rPr lang="en-US" sz="3100" dirty="0" err="1" smtClean="0">
                <a:solidFill>
                  <a:schemeClr val="tx1"/>
                </a:solidFill>
                <a:latin typeface="Bahnschrift" pitchFamily="34" charset="0"/>
              </a:rPr>
              <a:t>atau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340 Kg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-  340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kg x Rp.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35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.000,- = Rp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. 11.900.000,-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= pendapatan - biaya produksi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/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  </a:t>
            </a:r>
            <a:r>
              <a:rPr lang="id-ID" sz="3100" dirty="0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. 11.900.000 - Rp.8.795.000</a:t>
            </a:r>
            <a:b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Bahnschrift" pitchFamily="34" charset="0"/>
              </a:rPr>
              <a:t>    =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. 3.105.000,- (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Keuntungan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) per 4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bulan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   </a:t>
            </a:r>
            <a:b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Bahnschrift" pitchFamily="34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   </a:t>
            </a:r>
            <a:b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      Per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bulan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 = </a:t>
            </a:r>
            <a:r>
              <a:rPr lang="en-US" sz="3100" b="1" dirty="0" err="1" smtClean="0">
                <a:solidFill>
                  <a:schemeClr val="tx1"/>
                </a:solidFill>
                <a:latin typeface="Bahnschrift" pitchFamily="34" charset="0"/>
              </a:rPr>
              <a:t>Rp</a:t>
            </a:r>
            <a:r>
              <a:rPr lang="en-US" sz="3100" b="1" dirty="0" smtClean="0">
                <a:solidFill>
                  <a:schemeClr val="tx1"/>
                </a:solidFill>
                <a:latin typeface="Bahnschrift" pitchFamily="34" charset="0"/>
              </a:rPr>
              <a:t>. 776.250,-</a:t>
            </a:r>
            <a:endParaRPr lang="en-US" sz="3100" b="1" dirty="0">
              <a:solidFill>
                <a:schemeClr val="tx1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416</TotalTime>
  <Words>416</Words>
  <Application>Microsoft Office PowerPoint</Application>
  <PresentationFormat>On-screen Show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- STANDAR UKURAN KOLAM IKAN 3 M X 4 M  DENGAN KEDALAMAN AIR 75-120 CM  -  KEPADATAN TEBAR IKAN :    *  PATIN 25 -30 EKOR/ METER PERSEGI    *  NILA 30 – 35 EKOR / METER PERSEGI    *  GURAMI 25 – 30 EKOR / METER PERSEGI    *  LELE  100 – 150 EKOR / METER PERSEGI    *  MAS 20 EKOR / METER PERSEGI - KOLAM IKAN YANG BAIK HARUS MEMILIKI SALURAN PEMASUKAN DAN  PENGELUARAN UNTUK MENGATUR KETINGGIAN AIR KOLAM, DAN SIKLUS  PERGANTIAN AIR KOLAM - UPAYAKAN SUMBER AIR KKOLAM ADALAH AIR BERSIH DAN MENGALIR SECARA  TERUS MENERUS  </vt:lpstr>
      <vt:lpstr>Analisa Usaha Budidaya  Ikan Gurami </vt:lpstr>
      <vt:lpstr> Analisa Usaha Ikan Gurami  Persiapan modal awal ( Investasi )       1 set </vt:lpstr>
      <vt:lpstr>1. Biaya Produksi</vt:lpstr>
      <vt:lpstr> 2.  Keuntungan  - Harga Jual ikan Gurami Rp. 50.000/kg - Masa pemeliharaan selama 6-7 bulan panen                     dengan berat per 1 ekor berkisar 400-500 gram - Mortalitas :     1000  ekor x 15% =   150 ekor     ( 1000 ekor –   150 ekor = 850 ekor ) -  850 ekor x 400 gram = 340.000 gram atau 340 Kg -  340kg x Rp. 50.000,- = Rp. 17.000.000,-     = pendapatan - biaya produksi        Rp. 17.000.000,- - Rp.10.415.000,-     = Rp. 6.585.000,- ( Keuntungan ) per 7 bulan                   Per bulan = Rp. 940.000,-</vt:lpstr>
      <vt:lpstr>ANALISIS USAHA BUDIDAYA IKAN NILA</vt:lpstr>
      <vt:lpstr> Analisa Usaha Ikan Nila  Persiapan modal awal ( Investasi )       1 set </vt:lpstr>
      <vt:lpstr>1. Biaya Produksi</vt:lpstr>
      <vt:lpstr> 2.  Keuntungan  - Harga Jual ikan Nila Rp. 35.000/kg - Masa pemeliharaan selama 4-5 bulan panen                     dengan berat per 1 ekor berkisar 350-400 gram - Mortalitas :     1000  ekor x 15% =   150 ekor     ( 1000 ekor –   150 ekor = 850 ekor ) -  850 ekor x 400 gram = 340.000 gram atau 340 Kg -  340kg x Rp. 35.000,- = Rp. 11.900.000,-     = pendapatan - biaya produksi        Rp. 11.900.000 - Rp.8.795.000     = Rp. 3.105.000,- ( Keuntungan ) per 4 bulan                      Per bulan = Rp. 776.250,-</vt:lpstr>
      <vt:lpstr> Analisa Usaha Budidaya  Ikan Patin      </vt:lpstr>
      <vt:lpstr> Analisa Usaha Ikan Patin  Persiapan modal awal ( Investasi )       1 set </vt:lpstr>
      <vt:lpstr>1. Biaya Produksi</vt:lpstr>
      <vt:lpstr> 2.  Keuntungan  - Harga Jual ikan Patin Rp. 30.000/kg - Masa pemeliharaan selama 7-8 bulan      panen                     dengan berat per 1 ekor berkisar 900-1000 gram - Mortalitas :     1000  ekor x 15% =   150 ekor     ( 1000 ekor –   150 ekor = 850 ekor )  -  850 ekor x 1000 gram = 850.000 gram atau 850 Kg  -  850kg x Rp. 30.000,- = Rp. 25.500.000,-     = pendapatan - biaya produksi        Rp. 25.500.000,- - Rp.19.635.000,-     = Rp. 5.865.000,- ( Keuntungan ) per 8 bulan pemeliharaan                per bulan = Rp. 733.125,-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BUDIDAYA IKAN GURAME</dc:title>
  <dc:creator>PAVILION</dc:creator>
  <cp:lastModifiedBy>acer</cp:lastModifiedBy>
  <cp:revision>65</cp:revision>
  <cp:lastPrinted>2020-07-15T03:51:42Z</cp:lastPrinted>
  <dcterms:created xsi:type="dcterms:W3CDTF">2018-04-13T03:17:30Z</dcterms:created>
  <dcterms:modified xsi:type="dcterms:W3CDTF">2020-07-15T05:45:15Z</dcterms:modified>
</cp:coreProperties>
</file>